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78" r:id="rId14"/>
    <p:sldId id="279" r:id="rId15"/>
    <p:sldId id="277" r:id="rId16"/>
    <p:sldId id="280" r:id="rId17"/>
    <p:sldId id="267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7311"/>
    <a:srgbClr val="3F0BD3"/>
    <a:srgbClr val="DF7E13"/>
    <a:srgbClr val="EAB800"/>
    <a:srgbClr val="22B022"/>
    <a:srgbClr val="28D2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pl-PL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43958" y="0"/>
            <a:ext cx="3200042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0915" y="1600200"/>
            <a:ext cx="4460052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0916" y="4898573"/>
            <a:ext cx="4460052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1244526" y="4782971"/>
            <a:ext cx="4242112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943958" y="0"/>
            <a:ext cx="799118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1244526" y="1709058"/>
            <a:ext cx="721468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344882" y="0"/>
            <a:ext cx="799118" cy="6858000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8344882" y="10886"/>
            <a:ext cx="799118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5" y="2237097"/>
            <a:ext cx="6173809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42107" y="4876801"/>
            <a:ext cx="6173809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oliniowy 8"/>
          <p:cNvCxnSpPr/>
          <p:nvPr/>
        </p:nvCxnSpPr>
        <p:spPr>
          <a:xfrm>
            <a:off x="1244526" y="4782971"/>
            <a:ext cx="6014223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7374269" cy="12192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16417" y="1984248"/>
            <a:ext cx="3601388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14989" y="1984248"/>
            <a:ext cx="3601389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244526" y="1709058"/>
            <a:ext cx="721468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7374269" cy="1219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601388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601388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914990" y="1828800"/>
            <a:ext cx="3601388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914990" y="2743201"/>
            <a:ext cx="3601388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1244526" y="1709058"/>
            <a:ext cx="721468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1244526" y="1709058"/>
            <a:ext cx="721468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7" y="685801"/>
            <a:ext cx="3086904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2" y="685800"/>
            <a:ext cx="394437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2107" y="2895600"/>
            <a:ext cx="3086904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244526" y="2743200"/>
            <a:ext cx="2927319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1" y="1"/>
            <a:ext cx="4630354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7" y="685800"/>
            <a:ext cx="3086904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2107" y="2895600"/>
            <a:ext cx="3086904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1244526" y="2743200"/>
            <a:ext cx="2927319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44420" y="646113"/>
            <a:ext cx="1371958" cy="55229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2106" y="646113"/>
            <a:ext cx="5716489" cy="55229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7030090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737427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42107" y="1981201"/>
            <a:ext cx="7374270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6BDA14-9B82-433C-9409-220EEF29D8B4}" type="datetimeFigureOut">
              <a:rPr lang="pl-PL" smtClean="0"/>
              <a:pPr/>
              <a:t>2022-01-12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716068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2A3F39-3B0C-4884-ADE0-4D828C4F454A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799118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799118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w2020.com.pl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4943252" cy="122413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pl-P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Cyfrowa Szkoła </a:t>
            </a:r>
            <a:r>
              <a:rPr lang="pl-PL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Wielkopolska@2020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3971144" cy="1872207"/>
          </a:xfrm>
          <a:solidFill>
            <a:schemeClr val="accent1">
              <a:lumMod val="50000"/>
            </a:schemeClr>
          </a:solidFill>
        </p:spPr>
        <p:txBody>
          <a:bodyPr anchor="ctr" anchorCtr="0"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Zespół Szkół Ekonomicznych </a:t>
            </a:r>
            <a:b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 Kaliszu</a:t>
            </a:r>
            <a:endParaRPr lang="pl-PL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115616" y="6425952"/>
            <a:ext cx="4799236" cy="4320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pl-PL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n-lt"/>
                <a:ea typeface="+mn-ea"/>
                <a:cs typeface="+mn-cs"/>
              </a:rPr>
              <a:t>Opracowanie: Tomasz Walendowski</a:t>
            </a:r>
            <a:endParaRPr kumimoji="0" lang="pl-PL" sz="2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3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77 -0.83611 C 0.04306 -0.80741 0.20678 -0.73866 0.2724 -0.66343 C 0.33803 -0.5882 0.39705 -0.47523 0.3908 -0.3838 C 0.38455 -0.29259 0.29948 -0.17963 0.23438 -0.11551 C 0.16928 -0.05139 0.04879 -0.02408 5E-6 1.48148E-6 " pathEditMode="relative" rAng="0" ptsTypes="aaaaa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4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UCZNIOWSKIE </a:t>
            </a:r>
            <a:r>
              <a:rPr lang="pl-PL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LABORATORIA INFORMATYCZNE (</a:t>
            </a:r>
            <a:r>
              <a:rPr lang="pl-PL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ULI)</a:t>
            </a:r>
            <a:endParaRPr lang="pl-PL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107" y="1981201"/>
            <a:ext cx="7374270" cy="47601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Wyposażenie dostarczone do szkół w  ramach tego projektu edukacyjnego jest zróżnicowane w zależności od poziomu nauczania, typu szkoły i specjalnych potrzeb </a:t>
            </a:r>
            <a:r>
              <a:rPr lang="pl-PL" dirty="0" smtClean="0"/>
              <a:t>edukacyjnych.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Zestaw C: Szkoły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ponadpodstawowe </a:t>
            </a:r>
            <a:r>
              <a:rPr lang="pl-PL" dirty="0" smtClean="0"/>
              <a:t>obejmuje:</a:t>
            </a:r>
          </a:p>
          <a:p>
            <a:r>
              <a:rPr lang="pl-PL" dirty="0"/>
              <a:t>gry edukacyjne, gra </a:t>
            </a:r>
            <a:r>
              <a:rPr lang="pl-PL" dirty="0" smtClean="0"/>
              <a:t>towarzyska</a:t>
            </a:r>
          </a:p>
          <a:p>
            <a:r>
              <a:rPr lang="pl-PL" dirty="0"/>
              <a:t>pakiety do konstruowania i montażu robotów, zasilacze</a:t>
            </a:r>
            <a:endParaRPr lang="pl-PL" dirty="0" smtClean="0"/>
          </a:p>
          <a:p>
            <a:pPr marL="0" indent="0">
              <a:buNone/>
            </a:pPr>
            <a:endParaRPr lang="pl-PL" i="1" dirty="0"/>
          </a:p>
        </p:txBody>
      </p:sp>
    </p:spTree>
    <p:extLst>
      <p:ext uri="{BB962C8B-B14F-4D97-AF65-F5344CB8AC3E}">
        <p14:creationId xmlns="" xmlns:p14="http://schemas.microsoft.com/office/powerpoint/2010/main" val="155211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INFRASTRUKTURA </a:t>
            </a:r>
            <a:r>
              <a:rPr lang="pl-PL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IT</a:t>
            </a:r>
            <a:endParaRPr lang="pl-PL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 smtClean="0"/>
              <a:t>Projekt zakłada wyposażenia </a:t>
            </a:r>
            <a:r>
              <a:rPr lang="pl-PL" b="1" dirty="0"/>
              <a:t>szkół </a:t>
            </a:r>
            <a:r>
              <a:rPr lang="pl-PL" b="1" dirty="0" smtClean="0"/>
              <a:t>w:</a:t>
            </a:r>
          </a:p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infrastrukturę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szerokopasmowego dostępu do Internetu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usługę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regionalnej chmury obliczeniowej</a:t>
            </a:r>
            <a:r>
              <a:rPr lang="pl-PL" dirty="0"/>
              <a:t>.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Innowacją </a:t>
            </a:r>
            <a:r>
              <a:rPr lang="pl-PL" b="1" dirty="0"/>
              <a:t>projektu jest stworzenie dwóch kompatybilnych struktur: </a:t>
            </a:r>
            <a:endParaRPr lang="pl-PL" b="1" dirty="0" smtClean="0"/>
          </a:p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regionalnej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sieci rozległej </a:t>
            </a:r>
            <a:r>
              <a:rPr lang="pl-PL" dirty="0"/>
              <a:t>- wyposażonej w węzeł w każdym z powiatów </a:t>
            </a:r>
            <a:r>
              <a:rPr lang="pl-PL" dirty="0" smtClean="0"/>
              <a:t>Wielkopolski - systemem </a:t>
            </a:r>
            <a:r>
              <a:rPr lang="pl-PL" dirty="0"/>
              <a:t>łącz światłowodowych </a:t>
            </a:r>
            <a:endParaRPr lang="pl-PL" dirty="0" smtClean="0"/>
          </a:p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600 sieci Wi-Fi w każdej ze szkół </a:t>
            </a:r>
            <a:r>
              <a:rPr lang="pl-PL" dirty="0"/>
              <a:t>– uczestników projektu.</a:t>
            </a:r>
          </a:p>
        </p:txBody>
      </p:sp>
    </p:spTree>
    <p:extLst>
      <p:ext uri="{BB962C8B-B14F-4D97-AF65-F5344CB8AC3E}">
        <p14:creationId xmlns="" xmlns:p14="http://schemas.microsoft.com/office/powerpoint/2010/main" val="129964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INFRASTRUKTURA </a:t>
            </a:r>
            <a:r>
              <a:rPr lang="pl-PL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IT</a:t>
            </a:r>
            <a:endParaRPr lang="pl-PL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RIT </a:t>
            </a:r>
            <a:r>
              <a:rPr lang="pl-PL" sz="2800" dirty="0"/>
              <a:t>I </a:t>
            </a:r>
            <a:r>
              <a:rPr lang="pl-PL" sz="2800" dirty="0" smtClean="0"/>
              <a:t>SIT</a:t>
            </a:r>
          </a:p>
          <a:p>
            <a:r>
              <a:rPr lang="pl-PL" sz="2800" dirty="0"/>
              <a:t>INFRASTRUKTURA MULTIMEDIALNA </a:t>
            </a:r>
            <a:r>
              <a:rPr lang="pl-PL" sz="2800" dirty="0" smtClean="0"/>
              <a:t>ODN/CDN</a:t>
            </a:r>
          </a:p>
          <a:p>
            <a:r>
              <a:rPr lang="pl-PL" sz="2800" dirty="0"/>
              <a:t>PLATFORMA </a:t>
            </a:r>
            <a:r>
              <a:rPr lang="pl-PL" sz="2800" dirty="0" smtClean="0"/>
              <a:t>EDUKACYJNA</a:t>
            </a:r>
          </a:p>
          <a:p>
            <a:r>
              <a:rPr lang="pl-PL" sz="2800" dirty="0"/>
              <a:t>ZESTAWY POMOCY DYDAKTYCZNYCH DO REALIZACJI ZADAŃ </a:t>
            </a:r>
            <a:r>
              <a:rPr lang="pl-PL" sz="2800" dirty="0" smtClean="0"/>
              <a:t>UCZNIOWSKICH</a:t>
            </a:r>
          </a:p>
        </p:txBody>
      </p:sp>
    </p:spTree>
    <p:extLst>
      <p:ext uri="{BB962C8B-B14F-4D97-AF65-F5344CB8AC3E}">
        <p14:creationId xmlns="" xmlns:p14="http://schemas.microsoft.com/office/powerpoint/2010/main" val="3232164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IREGIONALNA INFRASTRUKTURA TELEINFORMATYCZNA </a:t>
            </a:r>
            <a:r>
              <a:rPr lang="pl-PL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(RIT)</a:t>
            </a:r>
            <a:endParaRPr lang="pl-PL" sz="3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Zadaniem każdego z  węzłów powiatowych jest dostarczenie wspólnej przestrzeni dyskowej umieszczonej na macierzy dyskowej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8697" y="3308645"/>
            <a:ext cx="4388253" cy="26642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589" y="4640793"/>
            <a:ext cx="2364681" cy="2203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538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7606357" cy="1219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Szkolna Infrastruktura Informatyczna </a:t>
            </a:r>
            <a:b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endParaRPr lang="pl-PL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107" y="1772816"/>
            <a:ext cx="7374270" cy="48965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/>
              <a:t>Infrastruktura budynkowa obejmuje wszystkie elementy techniczne związane z  zapewnieniem szerokopasmowego dostępu do Internetu i usług WSE na terenie całego budynku szkolnego poprzez bezprzewodową sieć Wi-Fi. Gwarantuje dostęp do wszystkich usług niezbędnych do funkcjonowania szkoły w obszarze zarządzania i realizacji programu nauczania z wykorzystaniem podręczników cyfrowych, portali edukacyjnych i innych treści cyfrowych przydatnych przy realizacji programu nauczania. </a:t>
            </a:r>
          </a:p>
          <a:p>
            <a:pPr marL="0" indent="0" algn="just">
              <a:buNone/>
            </a:pPr>
            <a:r>
              <a:rPr lang="pl-PL" sz="2200" dirty="0"/>
              <a:t>Infrastruktura budynkowa szkół została podłączona jest łączem symetrycznym 500/500 </a:t>
            </a:r>
            <a:r>
              <a:rPr lang="pl-PL" sz="2200" dirty="0" err="1"/>
              <a:t>Mb</a:t>
            </a:r>
            <a:r>
              <a:rPr lang="pl-PL" sz="2200" dirty="0"/>
              <a:t> do węzła powiatowego sieci odpowiedniego dla szkoły. Oznacza to, że szkoły położone na terenie danego powiatu podłączane są do węzła ulokowanego w mieście powiatowym danego powiatu. </a:t>
            </a:r>
          </a:p>
        </p:txBody>
      </p:sp>
    </p:spTree>
    <p:extLst>
      <p:ext uri="{BB962C8B-B14F-4D97-AF65-F5344CB8AC3E}">
        <p14:creationId xmlns="" xmlns:p14="http://schemas.microsoft.com/office/powerpoint/2010/main" val="4269495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7606357" cy="1219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Szkolna Infrastruktura Informatyczna </a:t>
            </a:r>
            <a:b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endParaRPr lang="pl-PL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500" dirty="0" smtClean="0">
                <a:solidFill>
                  <a:srgbClr val="CD7311"/>
                </a:solidFill>
              </a:rPr>
              <a:t>Bezpieczeństwo</a:t>
            </a:r>
          </a:p>
          <a:p>
            <a:r>
              <a:rPr lang="pl-PL" dirty="0"/>
              <a:t>Dostęp do Internetu realizowany jest  wyłącznie z  wykorzystaniem metod i  łącz autoryzowanych przez administratorów ODN. </a:t>
            </a:r>
            <a:endParaRPr lang="pl-PL" dirty="0" smtClean="0"/>
          </a:p>
          <a:p>
            <a:r>
              <a:rPr lang="pl-PL" dirty="0" smtClean="0"/>
              <a:t>Zabrania </a:t>
            </a:r>
            <a:r>
              <a:rPr lang="pl-PL" dirty="0"/>
              <a:t>się  publikowania, udostępniania lub  rozpowszechniania treści, niezgodnych z  obowiązującym prawem lub  normami społecznymi, zawierających materiały godzące w dobre obyczaje lub niezgodne z prawem. </a:t>
            </a:r>
            <a:endParaRPr lang="pl-PL" dirty="0" smtClean="0"/>
          </a:p>
          <a:p>
            <a:r>
              <a:rPr lang="pl-PL" dirty="0" smtClean="0"/>
              <a:t>Zabrania </a:t>
            </a:r>
            <a:r>
              <a:rPr lang="pl-PL" dirty="0"/>
              <a:t>się  wykonywania czynności mogących wpłynąć niekorzystnie na  działanie sieci,  w szczególności urządzeń dostępowych lub urządzeń innych użytkowników. </a:t>
            </a:r>
          </a:p>
        </p:txBody>
      </p:sp>
    </p:spTree>
    <p:extLst>
      <p:ext uri="{BB962C8B-B14F-4D97-AF65-F5344CB8AC3E}">
        <p14:creationId xmlns="" xmlns:p14="http://schemas.microsoft.com/office/powerpoint/2010/main" val="2176968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pl-PL" sz="5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Źródło (link)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981201"/>
            <a:ext cx="7776864" cy="4544143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pl-PL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D7311"/>
                </a:solidFill>
                <a:hlinkClick r:id="rId2"/>
              </a:rPr>
              <a:t>Cyfrowa Szkoła Wielkopolsk@ 2020</a:t>
            </a:r>
            <a:endParaRPr lang="pl-PL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CD73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7894389" cy="9597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Zakres </a:t>
            </a:r>
            <a:r>
              <a:rPr lang="pl-PL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tematyczny </a:t>
            </a:r>
            <a:r>
              <a:rPr lang="pl-PL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szkolenia </a:t>
            </a:r>
            <a:endParaRPr lang="pl-PL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106" y="1700808"/>
            <a:ext cx="7678365" cy="5328591"/>
          </a:xfrm>
        </p:spPr>
        <p:txBody>
          <a:bodyPr>
            <a:noAutofit/>
          </a:bodyPr>
          <a:lstStyle/>
          <a:p>
            <a:pPr algn="just"/>
            <a:r>
              <a:rPr lang="pl-PL" dirty="0" smtClean="0"/>
              <a:t>Ogólne </a:t>
            </a:r>
            <a:r>
              <a:rPr lang="pl-PL" dirty="0"/>
              <a:t>informacje o Projekcie </a:t>
            </a:r>
            <a:endParaRPr lang="pl-PL" dirty="0" smtClean="0"/>
          </a:p>
          <a:p>
            <a:pPr algn="just"/>
            <a:r>
              <a:rPr lang="pl-PL" dirty="0" smtClean="0"/>
              <a:t>Omówienie </a:t>
            </a:r>
            <a:r>
              <a:rPr lang="pl-PL" dirty="0"/>
              <a:t>podprojektu, który szkoła wybrała do realizacji oraz powodów, dla których wybrała dany </a:t>
            </a:r>
            <a:r>
              <a:rPr lang="pl-PL" dirty="0" smtClean="0"/>
              <a:t>podprojekt.</a:t>
            </a:r>
          </a:p>
          <a:p>
            <a:pPr algn="just"/>
            <a:r>
              <a:rPr lang="pl-PL" dirty="0" smtClean="0"/>
              <a:t>Otrzymany sprzęt </a:t>
            </a:r>
            <a:r>
              <a:rPr lang="pl-PL" dirty="0"/>
              <a:t>w ramach Projektu </a:t>
            </a:r>
            <a:endParaRPr lang="pl-PL" dirty="0" smtClean="0"/>
          </a:p>
          <a:p>
            <a:pPr algn="just"/>
            <a:r>
              <a:rPr lang="pl-PL" dirty="0" smtClean="0"/>
              <a:t>Zasady </a:t>
            </a:r>
            <a:r>
              <a:rPr lang="pl-PL" dirty="0"/>
              <a:t>i obowiązki korzystania ze sprzętu </a:t>
            </a:r>
            <a:endParaRPr lang="pl-PL" dirty="0" smtClean="0"/>
          </a:p>
          <a:p>
            <a:pPr algn="just"/>
            <a:r>
              <a:rPr lang="pl-PL" dirty="0" smtClean="0"/>
              <a:t>Infrastruktura </a:t>
            </a:r>
            <a:r>
              <a:rPr lang="pl-PL" dirty="0"/>
              <a:t>IT Projektu </a:t>
            </a:r>
            <a:endParaRPr lang="pl-PL" dirty="0" smtClean="0"/>
          </a:p>
          <a:p>
            <a:pPr algn="just"/>
            <a:r>
              <a:rPr lang="pl-PL" dirty="0" smtClean="0"/>
              <a:t>Regionalna </a:t>
            </a:r>
            <a:r>
              <a:rPr lang="pl-PL" dirty="0"/>
              <a:t>Infrastruktura Teleinformatyczna </a:t>
            </a:r>
            <a:endParaRPr lang="pl-PL" dirty="0" smtClean="0"/>
          </a:p>
          <a:p>
            <a:pPr algn="just"/>
            <a:r>
              <a:rPr lang="pl-PL" dirty="0" smtClean="0"/>
              <a:t>Szkolna </a:t>
            </a:r>
            <a:r>
              <a:rPr lang="pl-PL" dirty="0"/>
              <a:t>Infrastruktura Informatyczna </a:t>
            </a:r>
            <a:endParaRPr lang="pl-PL" dirty="0" smtClean="0"/>
          </a:p>
          <a:p>
            <a:pPr algn="just"/>
            <a:r>
              <a:rPr lang="pl-PL" dirty="0" smtClean="0"/>
              <a:t>Aplikacje </a:t>
            </a:r>
            <a:r>
              <a:rPr lang="pl-PL" dirty="0"/>
              <a:t>przydatne przy nauczaniu zdalnych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7678365" cy="9597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Ogólne </a:t>
            </a:r>
            <a:r>
              <a:rPr lang="pl-PL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informacje o Projekcie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107" y="1981201"/>
            <a:ext cx="7318325" cy="4760167"/>
          </a:xfrm>
        </p:spPr>
        <p:txBody>
          <a:bodyPr>
            <a:normAutofit fontScale="85000" lnSpcReduction="20000"/>
          </a:bodyPr>
          <a:lstStyle/>
          <a:p>
            <a:r>
              <a:rPr lang="pl-PL" sz="2500" b="1" dirty="0">
                <a:solidFill>
                  <a:schemeClr val="accent1">
                    <a:lumMod val="50000"/>
                  </a:schemeClr>
                </a:solidFill>
              </a:rPr>
              <a:t>Organizator projektu: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700" b="1" dirty="0"/>
              <a:t>Ośrodek Doskonalenia Nauczycieli w Poznaniu</a:t>
            </a:r>
          </a:p>
          <a:p>
            <a:r>
              <a:rPr lang="pl-PL" sz="2500" b="1" dirty="0" smtClean="0">
                <a:solidFill>
                  <a:schemeClr val="accent1">
                    <a:lumMod val="50000"/>
                  </a:schemeClr>
                </a:solidFill>
              </a:rPr>
              <a:t>Finansowanie:</a:t>
            </a:r>
            <a:br>
              <a:rPr lang="pl-PL" sz="25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dirty="0" smtClean="0"/>
              <a:t>Projekt </a:t>
            </a:r>
            <a:r>
              <a:rPr lang="pl-PL" sz="2800" dirty="0"/>
              <a:t>realizowany jest w  ramach  Wielkopolskiego Regionalnego Programu Operacyjnego na lata 2014-2020 Oś Priorytetowa 8, Działanie 8.1.,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Poddziałanie </a:t>
            </a:r>
            <a:r>
              <a:rPr lang="pl-PL" sz="2800" dirty="0"/>
              <a:t>8.1.3. </a:t>
            </a:r>
            <a:r>
              <a:rPr lang="pl-PL" sz="2800" u="sng" dirty="0"/>
              <a:t>Poddziałanie to poświęcone jest podnoszeniu kompetencji kluczowych uczniów poprzez organizację różnych form zajęć pozalekcyjnych</a:t>
            </a:r>
            <a:r>
              <a:rPr lang="pl-PL" sz="2800" dirty="0"/>
              <a:t>, </a:t>
            </a:r>
            <a:endParaRPr lang="pl-PL" sz="2800" dirty="0" smtClean="0"/>
          </a:p>
          <a:p>
            <a:r>
              <a:rPr lang="pl-PL" sz="2500" b="1">
                <a:solidFill>
                  <a:schemeClr val="accent1">
                    <a:lumMod val="50000"/>
                  </a:schemeClr>
                </a:solidFill>
              </a:rPr>
              <a:t>Zakres </a:t>
            </a:r>
            <a:r>
              <a:rPr lang="pl-PL" sz="2500" b="1" smtClean="0">
                <a:solidFill>
                  <a:schemeClr val="accent1">
                    <a:lumMod val="50000"/>
                  </a:schemeClr>
                </a:solidFill>
              </a:rPr>
              <a:t>oddziaływania</a:t>
            </a:r>
            <a:r>
              <a:rPr lang="pl-PL" sz="25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pl-PL" sz="25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dirty="0" smtClean="0"/>
              <a:t>Projekt </a:t>
            </a:r>
            <a:r>
              <a:rPr lang="pl-PL" sz="2800" dirty="0"/>
              <a:t>skierowany jest do szkół podstawowych oraz ponadpodstawowych województwa Wielkopolskiego. W projekcie udział bierze 600 szkół, 4940 nauczycieli i 11680 uczniów, </a:t>
            </a:r>
            <a:endParaRPr lang="pl-PL" sz="2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7678365" cy="9597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Ogólne </a:t>
            </a:r>
            <a:r>
              <a:rPr lang="pl-PL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informacje o Projekcie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107" y="1844825"/>
            <a:ext cx="7318325" cy="48245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500" b="1" dirty="0" smtClean="0">
                <a:solidFill>
                  <a:schemeClr val="accent1">
                    <a:lumMod val="50000"/>
                  </a:schemeClr>
                </a:solidFill>
              </a:rPr>
              <a:t>Czas trwania:</a:t>
            </a:r>
            <a:br>
              <a:rPr lang="pl-PL" sz="25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dirty="0" smtClean="0"/>
              <a:t>Projekt </a:t>
            </a:r>
            <a:r>
              <a:rPr lang="pl-PL" sz="2800" dirty="0"/>
              <a:t>składa się z  czterech edycji projektów edukacyjnych dla dzieci i  młodzieży realizowanych w  latach szkolnych: </a:t>
            </a:r>
            <a:endParaRPr lang="pl-PL" sz="2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2500" dirty="0" smtClean="0"/>
              <a:t>2018/19</a:t>
            </a:r>
            <a:r>
              <a:rPr lang="pl-PL" sz="2400" dirty="0"/>
              <a:t>, </a:t>
            </a:r>
            <a:endParaRPr lang="pl-PL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2400" dirty="0" smtClean="0"/>
              <a:t>2019/20</a:t>
            </a:r>
            <a:r>
              <a:rPr lang="pl-PL" sz="2400" dirty="0"/>
              <a:t>, </a:t>
            </a:r>
            <a:endParaRPr lang="pl-PL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2400" dirty="0" smtClean="0"/>
              <a:t>2020/21</a:t>
            </a:r>
            <a:r>
              <a:rPr lang="pl-PL" sz="2400" dirty="0"/>
              <a:t>, </a:t>
            </a:r>
            <a:endParaRPr lang="pl-PL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sz="2400" dirty="0" smtClean="0"/>
              <a:t>2021/22</a:t>
            </a:r>
            <a:r>
              <a:rPr lang="pl-PL" sz="2400" dirty="0"/>
              <a:t>. </a:t>
            </a:r>
            <a:endParaRPr lang="pl-PL" sz="2400" dirty="0" smtClean="0"/>
          </a:p>
          <a:p>
            <a:pPr marL="2825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800" dirty="0" smtClean="0"/>
              <a:t>W</a:t>
            </a:r>
            <a:r>
              <a:rPr lang="pl-PL" sz="2800" dirty="0"/>
              <a:t>  każdej edycji projektu udział bierze 150 szkół</a:t>
            </a:r>
          </a:p>
          <a:p>
            <a:r>
              <a:rPr lang="pl-PL" sz="2600" b="1" dirty="0">
                <a:solidFill>
                  <a:schemeClr val="accent1">
                    <a:lumMod val="50000"/>
                  </a:schemeClr>
                </a:solidFill>
              </a:rPr>
              <a:t>Cel 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Projektu:</a:t>
            </a:r>
            <a:b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dirty="0"/>
              <a:t>podniesienie do 2022 roku jakości edukacji na każdym szczeblu kształcenia ogólnego w sześciuset szkołach (podstawowych i ponadpodstawowych) województwa wielkopolskiego poprzez rozwój kompetencji cyfrowych </a:t>
            </a:r>
            <a:r>
              <a:rPr lang="pl-PL" sz="2800" b="1" dirty="0"/>
              <a:t>4940 nauczycieli </a:t>
            </a:r>
            <a:r>
              <a:rPr lang="pl-PL" sz="2800" dirty="0"/>
              <a:t>i  </a:t>
            </a:r>
            <a:r>
              <a:rPr lang="pl-PL" sz="2800" b="1" dirty="0"/>
              <a:t>11680 uczniów </a:t>
            </a:r>
            <a:r>
              <a:rPr lang="pl-PL" sz="2800" dirty="0"/>
              <a:t>w ramach realizacji zajęć pozalekcyjnych metodą projektu i metodą kształcenia wyprzedzającego z  wykorzystaniem technologii informacyjno-komunikacyjnych.</a:t>
            </a:r>
            <a:endParaRPr lang="pl-PL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158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7678365" cy="9597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Główne obszary projektu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1413" y="1992977"/>
            <a:ext cx="7375525" cy="4164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4302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Projekty edukacyjne - uczeń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1413" y="2009340"/>
            <a:ext cx="7375525" cy="4131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6567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Cele edukacyjne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Zaktywizowanie </a:t>
            </a:r>
            <a:r>
              <a:rPr lang="pl-PL" dirty="0"/>
              <a:t>uczniów i nauczycieli oraz rozszerzenie obszaru działania szkoły w ramach projektów </a:t>
            </a:r>
            <a:r>
              <a:rPr lang="pl-PL" dirty="0" smtClean="0"/>
              <a:t>uczniowskich.</a:t>
            </a:r>
          </a:p>
          <a:p>
            <a:r>
              <a:rPr lang="pl-PL" dirty="0" smtClean="0"/>
              <a:t>Podniesienie </a:t>
            </a:r>
            <a:r>
              <a:rPr lang="pl-PL" dirty="0"/>
              <a:t>kompetencji kluczowych uczniów obejmujących matematykę oraz przedmioty przyrodnicze, humanistyczne, języki obce i technologię informacyjną, </a:t>
            </a:r>
            <a:endParaRPr lang="pl-PL" dirty="0" smtClean="0"/>
          </a:p>
          <a:p>
            <a:r>
              <a:rPr lang="pl-PL" dirty="0" smtClean="0"/>
              <a:t>Wyrobienie </a:t>
            </a:r>
            <a:r>
              <a:rPr lang="pl-PL" dirty="0"/>
              <a:t>nawyku uczenia się przez całe życie i wzmocnienie postawy, że być dobrym się opłaca. </a:t>
            </a:r>
            <a:endParaRPr lang="pl-PL" dirty="0" smtClean="0"/>
          </a:p>
          <a:p>
            <a:r>
              <a:rPr lang="pl-PL" dirty="0" smtClean="0"/>
              <a:t>Rozwój </a:t>
            </a:r>
            <a:r>
              <a:rPr lang="pl-PL" dirty="0"/>
              <a:t>umiejętności pracy z  wykorzystaniem metody projektu oraz uzasadnionego wykorzystania technologii informacyjnych do gromadzenia i  przetwarzania danych oraz szeroko rozumianej komunikacji.</a:t>
            </a:r>
          </a:p>
        </p:txBody>
      </p:sp>
    </p:spTree>
    <p:extLst>
      <p:ext uri="{BB962C8B-B14F-4D97-AF65-F5344CB8AC3E}">
        <p14:creationId xmlns="" xmlns:p14="http://schemas.microsoft.com/office/powerpoint/2010/main" val="3681132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Cele </a:t>
            </a:r>
            <a:r>
              <a:rPr lang="pl-PL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społeczne</a:t>
            </a:r>
            <a:endParaRPr lang="pl-PL" sz="4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Zwiększanie zainteresowania uczniów tematyką regionalną, samorządową, wiedzą historyczną, geograficzną, przyrodniczą, matematyczną oraz humanistyczną. </a:t>
            </a:r>
            <a:endParaRPr lang="pl-PL" dirty="0" smtClean="0"/>
          </a:p>
          <a:p>
            <a:r>
              <a:rPr lang="pl-PL" dirty="0" smtClean="0"/>
              <a:t>Nauczenie </a:t>
            </a:r>
            <a:r>
              <a:rPr lang="pl-PL" dirty="0"/>
              <a:t>poszanowania dla regionalnej tradycji. </a:t>
            </a:r>
            <a:endParaRPr lang="pl-PL" dirty="0" smtClean="0"/>
          </a:p>
          <a:p>
            <a:r>
              <a:rPr lang="pl-PL" dirty="0" smtClean="0"/>
              <a:t>Zbudowanie </a:t>
            </a:r>
            <a:r>
              <a:rPr lang="pl-PL" dirty="0"/>
              <a:t>więzi społecznych i zdolności do kooperacji. </a:t>
            </a:r>
            <a:endParaRPr lang="pl-PL" dirty="0" smtClean="0"/>
          </a:p>
          <a:p>
            <a:r>
              <a:rPr lang="pl-PL" dirty="0" smtClean="0"/>
              <a:t>Włączenie </a:t>
            </a:r>
            <a:r>
              <a:rPr lang="pl-PL" dirty="0"/>
              <a:t>społeczności lokalnej w działania uczniów. </a:t>
            </a:r>
            <a:endParaRPr lang="pl-PL" dirty="0" smtClean="0"/>
          </a:p>
          <a:p>
            <a:r>
              <a:rPr lang="pl-PL" dirty="0" smtClean="0"/>
              <a:t>Wzmacnianie </a:t>
            </a:r>
            <a:r>
              <a:rPr lang="pl-PL" dirty="0"/>
              <a:t>roli szkoły w lokalnym środowisku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7288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UCZNIOWSKIE </a:t>
            </a:r>
            <a:r>
              <a:rPr lang="pl-PL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LABORATORIA INFORMATYCZNE (</a:t>
            </a:r>
            <a:r>
              <a:rPr lang="pl-PL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ULI)</a:t>
            </a:r>
            <a:endParaRPr lang="pl-PL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107" y="1981201"/>
            <a:ext cx="7374270" cy="47601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Celem </a:t>
            </a:r>
            <a:r>
              <a:rPr lang="pl-PL" dirty="0" smtClean="0"/>
              <a:t>jest </a:t>
            </a:r>
            <a:r>
              <a:rPr lang="pl-PL" dirty="0"/>
              <a:t>włączenie programowania i  budowania systemów wykonawczych w  oparciu o  środowisko mikrokomputerów.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Projekt </a:t>
            </a:r>
            <a:r>
              <a:rPr lang="pl-PL" dirty="0"/>
              <a:t>wypisuje się w  ogólnoświatową tendencję do włączania do procesu edukacji na wszystkich poziomach nauczania programowania, jako środka do kształcenia kompetencji cyfrowych ucznia, a także rozwijania umiejętności: </a:t>
            </a:r>
            <a:endParaRPr lang="pl-PL" dirty="0" smtClean="0"/>
          </a:p>
          <a:p>
            <a:pPr>
              <a:spcBef>
                <a:spcPts val="0"/>
              </a:spcBef>
            </a:pPr>
            <a:r>
              <a:rPr lang="pl-PL" i="1" dirty="0"/>
              <a:t>Myślenia krytycznego. </a:t>
            </a:r>
          </a:p>
          <a:p>
            <a:pPr>
              <a:spcBef>
                <a:spcPts val="0"/>
              </a:spcBef>
            </a:pPr>
            <a:r>
              <a:rPr lang="pl-PL" i="1" dirty="0"/>
              <a:t>Zdolności do analizy i syntezy.</a:t>
            </a:r>
          </a:p>
          <a:p>
            <a:pPr>
              <a:spcBef>
                <a:spcPts val="0"/>
              </a:spcBef>
            </a:pPr>
            <a:r>
              <a:rPr lang="pl-PL" i="1" dirty="0"/>
              <a:t>Umiejętności logicznego myślenia i dociekania naukowego. </a:t>
            </a:r>
          </a:p>
          <a:p>
            <a:pPr>
              <a:spcBef>
                <a:spcPts val="0"/>
              </a:spcBef>
            </a:pPr>
            <a:r>
              <a:rPr lang="pl-PL" i="1" dirty="0"/>
              <a:t>Rozwoju umiejętności kreowania, projektowania i  wdrażania własnych pomysłów oraz umiejętności matematycznych.</a:t>
            </a:r>
          </a:p>
        </p:txBody>
      </p:sp>
    </p:spTree>
    <p:extLst>
      <p:ext uri="{BB962C8B-B14F-4D97-AF65-F5344CB8AC3E}">
        <p14:creationId xmlns="" xmlns:p14="http://schemas.microsoft.com/office/powerpoint/2010/main" val="3325130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1">
  <a:themeElements>
    <a:clrScheme name="ms_pptbusplan_tp01017510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ms_pptbusplan_tp010175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busplan_tp01017510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37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elefon służbowy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246</Words>
  <Application>Microsoft Office PowerPoint</Application>
  <PresentationFormat>Pokaz na ekranie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18" baseType="lpstr">
      <vt:lpstr>Motyw1</vt:lpstr>
      <vt:lpstr>Motyw37</vt:lpstr>
      <vt:lpstr>Cyfrowa Szkoła Wielkopolska@2020</vt:lpstr>
      <vt:lpstr>Zakres tematyczny szkolenia </vt:lpstr>
      <vt:lpstr>Ogólne informacje o Projekcie </vt:lpstr>
      <vt:lpstr>Ogólne informacje o Projekcie </vt:lpstr>
      <vt:lpstr>Główne obszary projektu</vt:lpstr>
      <vt:lpstr>Projekty edukacyjne - uczeń</vt:lpstr>
      <vt:lpstr>Cele edukacyjne</vt:lpstr>
      <vt:lpstr>Cele społeczne</vt:lpstr>
      <vt:lpstr>UCZNIOWSKIE LABORATORIA INFORMATYCZNE (ULI)</vt:lpstr>
      <vt:lpstr>UCZNIOWSKIE LABORATORIA INFORMATYCZNE (ULI)</vt:lpstr>
      <vt:lpstr>INFRASTRUKTURA IT</vt:lpstr>
      <vt:lpstr>INFRASTRUKTURA IT</vt:lpstr>
      <vt:lpstr>IREGIONALNA INFRASTRUKTURA TELEINFORMATYCZNA (RIT)</vt:lpstr>
      <vt:lpstr>Szkolna Infrastruktura Informatyczna  </vt:lpstr>
      <vt:lpstr>Szkolna Infrastruktura Informatyczna  </vt:lpstr>
      <vt:lpstr>Źródło (link)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Cyfrowa Szkoła Wielkopolska@2020</dc:title>
  <dc:creator>Tomasz Walendowski</dc:creator>
  <cp:lastModifiedBy>Tomi</cp:lastModifiedBy>
  <cp:revision>107</cp:revision>
  <dcterms:created xsi:type="dcterms:W3CDTF">2014-03-20T09:20:02Z</dcterms:created>
  <dcterms:modified xsi:type="dcterms:W3CDTF">2022-01-12T16:14:55Z</dcterms:modified>
</cp:coreProperties>
</file>